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3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4004DDDE-0049-4732-95C0-DC7C9F0D32CA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7052B66-35EC-435A-A14F-C31E1BE73E3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классного руководителя в соответствие с локальными актами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Подготовила: учитель Гимадиева Алина Равилевна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730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185992" cy="6165303"/>
          </a:xfrm>
        </p:spPr>
        <p:txBody>
          <a:bodyPr>
            <a:normAutofit fontScale="90000"/>
          </a:bodyPr>
          <a:lstStyle/>
          <a:p>
            <a:r>
              <a:rPr lang="ru-RU" dirty="0"/>
              <a:t>Классное руководство – это радость общения ,это круг своих детей , это реализация педагогического сотрудничества ,это стремление быть нужным каждому своему воспитаннику и радость небольших достижений и больших побед в воспитании человека 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98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Задачи деятельности классного руководителя:</a:t>
            </a:r>
            <a:br>
              <a:rPr lang="ru-RU" smtClean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mtClean="0"/>
              <a:t>–​ организация всех видов индивидуальной, групповой, коллективной деятельности, вовлекающей обучающихся в общественно-ценностные отношения;</a:t>
            </a:r>
          </a:p>
          <a:p>
            <a:r>
              <a:rPr lang="ru-RU" smtClean="0"/>
              <a:t>–​ создание классного коллектива как воспитывающей среды, обеспечивающей социализацию каждого ребенка;</a:t>
            </a:r>
          </a:p>
          <a:p>
            <a:r>
              <a:rPr lang="ru-RU" smtClean="0"/>
              <a:t>–​ воспитание культуры здоровья, формирование основ здорового образа жизни;</a:t>
            </a:r>
          </a:p>
          <a:p>
            <a:r>
              <a:rPr lang="ru-RU" smtClean="0"/>
              <a:t>–​ защита прав и интересов обучающихся;</a:t>
            </a:r>
          </a:p>
          <a:p>
            <a:r>
              <a:rPr lang="ru-RU" smtClean="0"/>
              <a:t>–​ формирование правовой культуры обучающихся;</a:t>
            </a:r>
          </a:p>
          <a:p>
            <a:r>
              <a:rPr lang="ru-RU" smtClean="0"/>
              <a:t>–​ организация социально значимой творческой деятельности;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26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Функции и содержание работы классного руководителя.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769833"/>
            <a:ext cx="7330008" cy="3899527"/>
          </a:xfrm>
        </p:spPr>
        <p:txBody>
          <a:bodyPr/>
          <a:lstStyle/>
          <a:p>
            <a:r>
              <a:rPr lang="ru-RU" b="1" dirty="0"/>
              <a:t>аналитические</a:t>
            </a:r>
            <a:r>
              <a:rPr lang="ru-RU" b="1" dirty="0" smtClean="0"/>
              <a:t>:</a:t>
            </a:r>
          </a:p>
          <a:p>
            <a:endParaRPr lang="ru-RU" b="1" dirty="0" smtClean="0"/>
          </a:p>
          <a:p>
            <a:r>
              <a:rPr lang="ru-RU" b="1" dirty="0" smtClean="0"/>
              <a:t>организационно-координирующие:</a:t>
            </a:r>
          </a:p>
          <a:p>
            <a:endParaRPr lang="ru-RU" b="1" dirty="0" smtClean="0"/>
          </a:p>
          <a:p>
            <a:r>
              <a:rPr lang="ru-RU" b="1" dirty="0" smtClean="0"/>
              <a:t>коммуникативные:</a:t>
            </a:r>
          </a:p>
          <a:p>
            <a:endParaRPr lang="ru-RU" b="1" dirty="0" smtClean="0"/>
          </a:p>
          <a:p>
            <a:r>
              <a:rPr lang="ru-RU" b="1" dirty="0" smtClean="0"/>
              <a:t>контрольные</a:t>
            </a:r>
            <a:r>
              <a:rPr lang="ru-RU" b="1" dirty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83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9"/>
            <a:ext cx="7776864" cy="1718084"/>
          </a:xfrm>
        </p:spPr>
        <p:txBody>
          <a:bodyPr>
            <a:normAutofit/>
          </a:bodyPr>
          <a:lstStyle/>
          <a:p>
            <a:r>
              <a:rPr lang="ru-RU" b="1" dirty="0"/>
              <a:t>Формы работы классного руководителя с детьми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769833"/>
            <a:ext cx="7474024" cy="3971535"/>
          </a:xfrm>
        </p:spPr>
        <p:txBody>
          <a:bodyPr/>
          <a:lstStyle/>
          <a:p>
            <a:r>
              <a:rPr lang="ru-RU" dirty="0"/>
              <a:t>–​ индивидуальные;</a:t>
            </a:r>
          </a:p>
          <a:p>
            <a:endParaRPr lang="ru-RU" dirty="0" smtClean="0"/>
          </a:p>
          <a:p>
            <a:r>
              <a:rPr lang="ru-RU" dirty="0" smtClean="0"/>
              <a:t>–</a:t>
            </a:r>
            <a:r>
              <a:rPr lang="ru-RU" dirty="0"/>
              <a:t>​ групповые (творческие группы, органы самоуправления);</a:t>
            </a:r>
          </a:p>
          <a:p>
            <a:endParaRPr lang="ru-RU" dirty="0" smtClean="0"/>
          </a:p>
          <a:p>
            <a:r>
              <a:rPr lang="ru-RU" dirty="0" smtClean="0"/>
              <a:t>–</a:t>
            </a:r>
            <a:r>
              <a:rPr lang="ru-RU" dirty="0"/>
              <a:t>​ коллективные (утренники, праздники, конкурсы, викторины, походы, соревнования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252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7"/>
            <a:ext cx="7315200" cy="2006116"/>
          </a:xfrm>
        </p:spPr>
        <p:txBody>
          <a:bodyPr>
            <a:normAutofit/>
          </a:bodyPr>
          <a:lstStyle/>
          <a:p>
            <a:r>
              <a:rPr lang="ru-RU" dirty="0"/>
              <a:t>Классный час является одной из главных форм воспитания в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Типы классного часа:</a:t>
            </a:r>
          </a:p>
          <a:p>
            <a:r>
              <a:rPr lang="ru-RU" dirty="0"/>
              <a:t>• </a:t>
            </a:r>
            <a:r>
              <a:rPr lang="ru-RU" b="1" i="1" dirty="0"/>
              <a:t>Нравственный классный час</a:t>
            </a:r>
            <a:endParaRPr lang="ru-RU" dirty="0"/>
          </a:p>
          <a:p>
            <a:r>
              <a:rPr lang="ru-RU" b="1" i="1" dirty="0"/>
              <a:t>Интеллектуально-познавательный классный час</a:t>
            </a:r>
            <a:r>
              <a:rPr lang="ru-RU" b="1" dirty="0"/>
              <a:t> </a:t>
            </a:r>
            <a:endParaRPr lang="ru-RU" b="1" dirty="0" smtClean="0"/>
          </a:p>
          <a:p>
            <a:r>
              <a:rPr lang="ru-RU" dirty="0"/>
              <a:t>• </a:t>
            </a:r>
            <a:r>
              <a:rPr lang="ru-RU" b="1" i="1" dirty="0"/>
              <a:t>Тематический классный час</a:t>
            </a:r>
            <a:r>
              <a:rPr lang="ru-RU" b="1" dirty="0"/>
              <a:t> </a:t>
            </a:r>
            <a:endParaRPr lang="ru-RU" dirty="0"/>
          </a:p>
          <a:p>
            <a:r>
              <a:rPr lang="ru-RU" dirty="0"/>
              <a:t>• </a:t>
            </a:r>
            <a:r>
              <a:rPr lang="ru-RU" b="1" i="1" dirty="0"/>
              <a:t>Информационный классный час</a:t>
            </a: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33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20689"/>
            <a:ext cx="7315200" cy="1800199"/>
          </a:xfrm>
        </p:spPr>
        <p:txBody>
          <a:bodyPr>
            <a:normAutofit/>
          </a:bodyPr>
          <a:lstStyle/>
          <a:p>
            <a:r>
              <a:rPr lang="ru-RU" dirty="0" smtClean="0"/>
              <a:t>Взаимодействия классного руководителя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ru-RU" dirty="0" smtClean="0"/>
          </a:p>
          <a:p>
            <a:r>
              <a:rPr lang="ru-RU" dirty="0" smtClean="0"/>
              <a:t>Классный руководитель</a:t>
            </a:r>
          </a:p>
          <a:p>
            <a:r>
              <a:rPr lang="ru-RU" dirty="0" err="1" smtClean="0"/>
              <a:t>Внутришкольный</a:t>
            </a:r>
            <a:r>
              <a:rPr lang="ru-RU" dirty="0" smtClean="0"/>
              <a:t> круг</a:t>
            </a:r>
          </a:p>
          <a:p>
            <a:r>
              <a:rPr lang="ru-RU" dirty="0" smtClean="0"/>
              <a:t>Внешний круг </a:t>
            </a:r>
          </a:p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5220072" y="4005064"/>
            <a:ext cx="3240360" cy="2736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Ребёнок</a:t>
            </a:r>
            <a:endParaRPr lang="ru-RU" sz="20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610744" y="3789040"/>
            <a:ext cx="1105272" cy="9721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419872" y="4437112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995936" y="3356992"/>
            <a:ext cx="144016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302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В учёбе ,в труде и в праздники –вместе с родителями.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3140968"/>
            <a:ext cx="7315200" cy="2736304"/>
          </a:xfrm>
        </p:spPr>
        <p:txBody>
          <a:bodyPr>
            <a:normAutofit/>
          </a:bodyPr>
          <a:lstStyle/>
          <a:p>
            <a:r>
              <a:rPr lang="ru-RU" dirty="0" smtClean="0"/>
              <a:t>Родительские    собрания</a:t>
            </a:r>
          </a:p>
          <a:p>
            <a:r>
              <a:rPr lang="ru-RU" dirty="0"/>
              <a:t>Работа, направленная на развитие личности ребёнка, становится действенной и эффективной только в том случае, если в процесс обучения и воспитания вовлечены родители учащихся.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46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6768752" cy="3600400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 «У каждого ребёнка в глубине души спрятаны колокольчики. Надо только отыскать их, затронуть, чтобы они звенели добром и весёлым звоном».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61639" y="1458599"/>
            <a:ext cx="2952328" cy="6173050"/>
          </a:xfrm>
        </p:spPr>
      </p:pic>
    </p:spTree>
    <p:extLst>
      <p:ext uri="{BB962C8B-B14F-4D97-AF65-F5344CB8AC3E}">
        <p14:creationId xmlns:p14="http://schemas.microsoft.com/office/powerpoint/2010/main" val="147777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198</TotalTime>
  <Words>146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Перспектива</vt:lpstr>
      <vt:lpstr>Работа классного руководителя в соответствие с локальными актами</vt:lpstr>
      <vt:lpstr>Классное руководство – это радость общения ,это круг своих детей , это реализация педагогического сотрудничества ,это стремление быть нужным каждому своему воспитаннику и радость небольших достижений и больших побед в воспитании человека . </vt:lpstr>
      <vt:lpstr>Задачи деятельности классного руководителя: </vt:lpstr>
      <vt:lpstr>Функции и содержание работы классного руководителя.</vt:lpstr>
      <vt:lpstr>Формы работы классного руководителя с детьми</vt:lpstr>
      <vt:lpstr>Классный час является одной из главных форм воспитания в школе</vt:lpstr>
      <vt:lpstr>Взаимодействия классного руководителя </vt:lpstr>
      <vt:lpstr>В учёбе ,в труде и в праздники –вместе с родителями.</vt:lpstr>
      <vt:lpstr> «У каждого ребёнка в глубине души спрятаны колокольчики. Надо только отыскать их, затронуть, чтобы они звенели добром и весёлым звоном».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классного руководителя в соответствие с локальными актами</dc:title>
  <dc:creator>103</dc:creator>
  <cp:lastModifiedBy>103</cp:lastModifiedBy>
  <cp:revision>10</cp:revision>
  <dcterms:created xsi:type="dcterms:W3CDTF">2018-04-03T18:43:34Z</dcterms:created>
  <dcterms:modified xsi:type="dcterms:W3CDTF">2018-04-04T08:58:57Z</dcterms:modified>
</cp:coreProperties>
</file>